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44"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269CCD-D986-4068-B71F-45E912991973}"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E736C6-B664-4847-8A71-ADCA8DA1DDAF}" type="slidenum">
              <a:rPr lang="en-US" smtClean="0"/>
              <a:t>‹#›</a:t>
            </a:fld>
            <a:endParaRPr lang="en-US"/>
          </a:p>
        </p:txBody>
      </p:sp>
    </p:spTree>
    <p:extLst>
      <p:ext uri="{BB962C8B-B14F-4D97-AF65-F5344CB8AC3E}">
        <p14:creationId xmlns:p14="http://schemas.microsoft.com/office/powerpoint/2010/main" val="3551053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269CCD-D986-4068-B71F-45E912991973}"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E736C6-B664-4847-8A71-ADCA8DA1DDAF}" type="slidenum">
              <a:rPr lang="en-US" smtClean="0"/>
              <a:t>‹#›</a:t>
            </a:fld>
            <a:endParaRPr lang="en-US"/>
          </a:p>
        </p:txBody>
      </p:sp>
    </p:spTree>
    <p:extLst>
      <p:ext uri="{BB962C8B-B14F-4D97-AF65-F5344CB8AC3E}">
        <p14:creationId xmlns:p14="http://schemas.microsoft.com/office/powerpoint/2010/main" val="554464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269CCD-D986-4068-B71F-45E912991973}"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E736C6-B664-4847-8A71-ADCA8DA1DDAF}" type="slidenum">
              <a:rPr lang="en-US" smtClean="0"/>
              <a:t>‹#›</a:t>
            </a:fld>
            <a:endParaRPr lang="en-US"/>
          </a:p>
        </p:txBody>
      </p:sp>
    </p:spTree>
    <p:extLst>
      <p:ext uri="{BB962C8B-B14F-4D97-AF65-F5344CB8AC3E}">
        <p14:creationId xmlns:p14="http://schemas.microsoft.com/office/powerpoint/2010/main" val="895282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269CCD-D986-4068-B71F-45E912991973}"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E736C6-B664-4847-8A71-ADCA8DA1DDAF}" type="slidenum">
              <a:rPr lang="en-US" smtClean="0"/>
              <a:t>‹#›</a:t>
            </a:fld>
            <a:endParaRPr lang="en-US"/>
          </a:p>
        </p:txBody>
      </p:sp>
    </p:spTree>
    <p:extLst>
      <p:ext uri="{BB962C8B-B14F-4D97-AF65-F5344CB8AC3E}">
        <p14:creationId xmlns:p14="http://schemas.microsoft.com/office/powerpoint/2010/main" val="1306826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269CCD-D986-4068-B71F-45E912991973}"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E736C6-B664-4847-8A71-ADCA8DA1DDAF}" type="slidenum">
              <a:rPr lang="en-US" smtClean="0"/>
              <a:t>‹#›</a:t>
            </a:fld>
            <a:endParaRPr lang="en-US"/>
          </a:p>
        </p:txBody>
      </p:sp>
    </p:spTree>
    <p:extLst>
      <p:ext uri="{BB962C8B-B14F-4D97-AF65-F5344CB8AC3E}">
        <p14:creationId xmlns:p14="http://schemas.microsoft.com/office/powerpoint/2010/main" val="743206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269CCD-D986-4068-B71F-45E912991973}"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E736C6-B664-4847-8A71-ADCA8DA1DDAF}" type="slidenum">
              <a:rPr lang="en-US" smtClean="0"/>
              <a:t>‹#›</a:t>
            </a:fld>
            <a:endParaRPr lang="en-US"/>
          </a:p>
        </p:txBody>
      </p:sp>
    </p:spTree>
    <p:extLst>
      <p:ext uri="{BB962C8B-B14F-4D97-AF65-F5344CB8AC3E}">
        <p14:creationId xmlns:p14="http://schemas.microsoft.com/office/powerpoint/2010/main" val="1977310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269CCD-D986-4068-B71F-45E912991973}" type="datetimeFigureOut">
              <a:rPr lang="en-US" smtClean="0"/>
              <a:t>5/24/2017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E736C6-B664-4847-8A71-ADCA8DA1DDAF}" type="slidenum">
              <a:rPr lang="en-US" smtClean="0"/>
              <a:t>‹#›</a:t>
            </a:fld>
            <a:endParaRPr lang="en-US"/>
          </a:p>
        </p:txBody>
      </p:sp>
    </p:spTree>
    <p:extLst>
      <p:ext uri="{BB962C8B-B14F-4D97-AF65-F5344CB8AC3E}">
        <p14:creationId xmlns:p14="http://schemas.microsoft.com/office/powerpoint/2010/main" val="555869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269CCD-D986-4068-B71F-45E912991973}" type="datetimeFigureOut">
              <a:rPr lang="en-US" smtClean="0"/>
              <a:t>5/24/2017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E736C6-B664-4847-8A71-ADCA8DA1DDAF}" type="slidenum">
              <a:rPr lang="en-US" smtClean="0"/>
              <a:t>‹#›</a:t>
            </a:fld>
            <a:endParaRPr lang="en-US"/>
          </a:p>
        </p:txBody>
      </p:sp>
    </p:spTree>
    <p:extLst>
      <p:ext uri="{BB962C8B-B14F-4D97-AF65-F5344CB8AC3E}">
        <p14:creationId xmlns:p14="http://schemas.microsoft.com/office/powerpoint/2010/main" val="4012117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269CCD-D986-4068-B71F-45E912991973}" type="datetimeFigureOut">
              <a:rPr lang="en-US" smtClean="0"/>
              <a:t>5/24/2017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E736C6-B664-4847-8A71-ADCA8DA1DDAF}" type="slidenum">
              <a:rPr lang="en-US" smtClean="0"/>
              <a:t>‹#›</a:t>
            </a:fld>
            <a:endParaRPr lang="en-US"/>
          </a:p>
        </p:txBody>
      </p:sp>
    </p:spTree>
    <p:extLst>
      <p:ext uri="{BB962C8B-B14F-4D97-AF65-F5344CB8AC3E}">
        <p14:creationId xmlns:p14="http://schemas.microsoft.com/office/powerpoint/2010/main" val="4095469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269CCD-D986-4068-B71F-45E912991973}"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E736C6-B664-4847-8A71-ADCA8DA1DDAF}" type="slidenum">
              <a:rPr lang="en-US" smtClean="0"/>
              <a:t>‹#›</a:t>
            </a:fld>
            <a:endParaRPr lang="en-US"/>
          </a:p>
        </p:txBody>
      </p:sp>
    </p:spTree>
    <p:extLst>
      <p:ext uri="{BB962C8B-B14F-4D97-AF65-F5344CB8AC3E}">
        <p14:creationId xmlns:p14="http://schemas.microsoft.com/office/powerpoint/2010/main" val="3923140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269CCD-D986-4068-B71F-45E912991973}"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E736C6-B664-4847-8A71-ADCA8DA1DDAF}" type="slidenum">
              <a:rPr lang="en-US" smtClean="0"/>
              <a:t>‹#›</a:t>
            </a:fld>
            <a:endParaRPr lang="en-US"/>
          </a:p>
        </p:txBody>
      </p:sp>
    </p:spTree>
    <p:extLst>
      <p:ext uri="{BB962C8B-B14F-4D97-AF65-F5344CB8AC3E}">
        <p14:creationId xmlns:p14="http://schemas.microsoft.com/office/powerpoint/2010/main" val="1043882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269CCD-D986-4068-B71F-45E912991973}" type="datetimeFigureOut">
              <a:rPr lang="en-US" smtClean="0"/>
              <a:t>5/24/2017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E736C6-B664-4847-8A71-ADCA8DA1DDAF}" type="slidenum">
              <a:rPr lang="en-US" smtClean="0"/>
              <a:t>‹#›</a:t>
            </a:fld>
            <a:endParaRPr lang="en-US"/>
          </a:p>
        </p:txBody>
      </p:sp>
    </p:spTree>
    <p:extLst>
      <p:ext uri="{BB962C8B-B14F-4D97-AF65-F5344CB8AC3E}">
        <p14:creationId xmlns:p14="http://schemas.microsoft.com/office/powerpoint/2010/main" val="3594328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Standley Middle School</a:t>
            </a:r>
            <a:endParaRPr lang="en-US" dirty="0"/>
          </a:p>
        </p:txBody>
      </p:sp>
      <p:sp>
        <p:nvSpPr>
          <p:cNvPr id="3" name="Subtitle 2"/>
          <p:cNvSpPr>
            <a:spLocks noGrp="1"/>
          </p:cNvSpPr>
          <p:nvPr>
            <p:ph type="subTitle" idx="1"/>
          </p:nvPr>
        </p:nvSpPr>
        <p:spPr/>
        <p:txBody>
          <a:bodyPr/>
          <a:lstStyle/>
          <a:p>
            <a:r>
              <a:rPr lang="en-US" dirty="0" smtClean="0"/>
              <a:t>G.A.T.E. &amp; Seminar Program</a:t>
            </a:r>
            <a:endParaRPr lang="en-US" dirty="0"/>
          </a:p>
        </p:txBody>
      </p:sp>
    </p:spTree>
    <p:extLst>
      <p:ext uri="{BB962C8B-B14F-4D97-AF65-F5344CB8AC3E}">
        <p14:creationId xmlns:p14="http://schemas.microsoft.com/office/powerpoint/2010/main" val="28838586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819400"/>
            <a:ext cx="8534400" cy="2800767"/>
          </a:xfrm>
          <a:prstGeom prst="rect">
            <a:avLst/>
          </a:prstGeom>
          <a:noFill/>
        </p:spPr>
        <p:txBody>
          <a:bodyPr wrap="square" rtlCol="0">
            <a:spAutoFit/>
          </a:bodyPr>
          <a:lstStyle/>
          <a:p>
            <a:r>
              <a:rPr lang="en-US" sz="3200" dirty="0" smtClean="0"/>
              <a:t>        Seminar Program Description</a:t>
            </a:r>
          </a:p>
          <a:p>
            <a:pPr algn="ctr"/>
            <a:r>
              <a:rPr lang="en-US" sz="2400" dirty="0" smtClean="0"/>
              <a:t>The GATE Seminar Program is designed to meet the needs of those students who are identified as highly gifted. The GATE Seminar Model provides that 50 percent, or more, of the students enrolled in a G.A.T.E. Seminar class are identified as Seminar; the remaining openings are filled with students identified as G.A.T.E. Cluster (using test score as the deciding factor). </a:t>
            </a:r>
            <a:endParaRPr lang="en-US" sz="2400" dirty="0"/>
          </a:p>
        </p:txBody>
      </p:sp>
      <p:sp>
        <p:nvSpPr>
          <p:cNvPr id="3" name="TextBox 2"/>
          <p:cNvSpPr txBox="1"/>
          <p:nvPr/>
        </p:nvSpPr>
        <p:spPr>
          <a:xfrm>
            <a:off x="609600" y="609600"/>
            <a:ext cx="7924800" cy="2062103"/>
          </a:xfrm>
          <a:prstGeom prst="rect">
            <a:avLst/>
          </a:prstGeom>
          <a:noFill/>
        </p:spPr>
        <p:txBody>
          <a:bodyPr wrap="square" rtlCol="0">
            <a:spAutoFit/>
          </a:bodyPr>
          <a:lstStyle/>
          <a:p>
            <a:r>
              <a:rPr lang="en-US" sz="3200" dirty="0" smtClean="0"/>
              <a:t>      G.A.T.E. Cluster Program Description</a:t>
            </a:r>
          </a:p>
          <a:p>
            <a:pPr algn="ctr"/>
            <a:r>
              <a:rPr lang="en-US" sz="2400" dirty="0" smtClean="0"/>
              <a:t>The G.A.T.E. Cluster Model provides that 25 percent,</a:t>
            </a:r>
          </a:p>
          <a:p>
            <a:pPr algn="ctr"/>
            <a:r>
              <a:rPr lang="en-US" sz="2400" dirty="0" smtClean="0"/>
              <a:t> or more, of the students enrolled in a G.A.T.E. Cluster class are identified as G.A.T.E.; the remaining openings MUST reflect the diversity of the school’s population. </a:t>
            </a:r>
            <a:endParaRPr lang="en-US" sz="2400" dirty="0"/>
          </a:p>
        </p:txBody>
      </p:sp>
    </p:spTree>
    <p:extLst>
      <p:ext uri="{BB962C8B-B14F-4D97-AF65-F5344CB8AC3E}">
        <p14:creationId xmlns:p14="http://schemas.microsoft.com/office/powerpoint/2010/main" val="365330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09800" y="256401"/>
            <a:ext cx="3888950"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complexity</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 name="TextBox 3"/>
          <p:cNvSpPr txBox="1"/>
          <p:nvPr/>
        </p:nvSpPr>
        <p:spPr>
          <a:xfrm>
            <a:off x="381000" y="1600200"/>
            <a:ext cx="8458200" cy="4524315"/>
          </a:xfrm>
          <a:prstGeom prst="rect">
            <a:avLst/>
          </a:prstGeom>
          <a:noFill/>
        </p:spPr>
        <p:txBody>
          <a:bodyPr wrap="square" rtlCol="0">
            <a:spAutoFit/>
          </a:bodyPr>
          <a:lstStyle/>
          <a:p>
            <a:endParaRPr lang="en-US" sz="2400" dirty="0" smtClean="0"/>
          </a:p>
          <a:p>
            <a:r>
              <a:rPr lang="en-US" sz="2400" dirty="0" smtClean="0"/>
              <a:t>-To seek complexity in their thinking and to understand complex concepts and generalizations at a more sophisticated level. </a:t>
            </a:r>
          </a:p>
          <a:p>
            <a:endParaRPr lang="en-US" sz="2400" dirty="0" smtClean="0"/>
          </a:p>
          <a:p>
            <a:r>
              <a:rPr lang="en-US" sz="2400" dirty="0"/>
              <a:t>-</a:t>
            </a:r>
            <a:r>
              <a:rPr lang="en-US" sz="2400" dirty="0" smtClean="0"/>
              <a:t>Make connections with other ideas, showing the relationship between concepts, and introducing understandings from perspectives other than the student’s own . </a:t>
            </a:r>
          </a:p>
          <a:p>
            <a:endParaRPr lang="en-US" sz="2400" dirty="0" smtClean="0"/>
          </a:p>
          <a:p>
            <a:r>
              <a:rPr lang="en-US" sz="2400" dirty="0"/>
              <a:t>-</a:t>
            </a:r>
            <a:r>
              <a:rPr lang="en-US" sz="2400" dirty="0" smtClean="0"/>
              <a:t>Such experiences require students to find multiple solutions across the disciplines, over time, and from different perspectives. </a:t>
            </a:r>
          </a:p>
          <a:p>
            <a:endParaRPr lang="en-US" sz="2400" dirty="0" smtClean="0"/>
          </a:p>
          <a:p>
            <a:pPr algn="ctr"/>
            <a:r>
              <a:rPr lang="en-US" sz="2400" b="1" dirty="0" smtClean="0"/>
              <a:t>This DOES NOT MEAN  more work! </a:t>
            </a:r>
            <a:endParaRPr lang="en-US" sz="2400" b="1" dirty="0"/>
          </a:p>
        </p:txBody>
      </p:sp>
    </p:spTree>
    <p:extLst>
      <p:ext uri="{BB962C8B-B14F-4D97-AF65-F5344CB8AC3E}">
        <p14:creationId xmlns:p14="http://schemas.microsoft.com/office/powerpoint/2010/main" val="14194845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72526" y="27652"/>
            <a:ext cx="2691412" cy="584775"/>
          </a:xfrm>
          <a:prstGeom prst="rect">
            <a:avLst/>
          </a:prstGeom>
        </p:spPr>
        <p:txBody>
          <a:bodyPr wrap="square">
            <a:spAutoFit/>
          </a:bodyPr>
          <a:lstStyle/>
          <a:p>
            <a:pPr algn="ctr"/>
            <a:r>
              <a:rPr lang="en-US"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Depth</a:t>
            </a:r>
            <a:endParaRPr lang="en-US" sz="32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TextBox 2"/>
          <p:cNvSpPr txBox="1"/>
          <p:nvPr/>
        </p:nvSpPr>
        <p:spPr>
          <a:xfrm>
            <a:off x="457200" y="642907"/>
            <a:ext cx="7924800" cy="2400657"/>
          </a:xfrm>
          <a:prstGeom prst="rect">
            <a:avLst/>
          </a:prstGeom>
          <a:noFill/>
        </p:spPr>
        <p:txBody>
          <a:bodyPr wrap="square" rtlCol="0">
            <a:spAutoFit/>
          </a:bodyPr>
          <a:lstStyle/>
          <a:p>
            <a:r>
              <a:rPr lang="en-US" dirty="0" smtClean="0"/>
              <a:t>-Seek  to understand concepts and generalizations through the analysis of the rules and principles that support the larger idea.  To explore a subject at a higher level of understanding by finding the principles and facts that make up its generalizations and concepts. </a:t>
            </a:r>
          </a:p>
          <a:p>
            <a:endParaRPr lang="en-US" dirty="0" smtClean="0"/>
          </a:p>
          <a:p>
            <a:r>
              <a:rPr lang="en-US" dirty="0" smtClean="0"/>
              <a:t>-Allow learners to discover details and identify patterns and trends that lead to the formulation of unanswered questions and the understanding of overarching ideas. </a:t>
            </a:r>
          </a:p>
          <a:p>
            <a:pPr algn="ctr"/>
            <a:r>
              <a:rPr lang="en-US" sz="2400" b="1" dirty="0" smtClean="0"/>
              <a:t>We want them to think</a:t>
            </a:r>
            <a:endParaRPr lang="en-US" sz="2400" b="1" dirty="0"/>
          </a:p>
        </p:txBody>
      </p:sp>
      <p:sp>
        <p:nvSpPr>
          <p:cNvPr id="4" name="TextBox 3"/>
          <p:cNvSpPr txBox="1"/>
          <p:nvPr/>
        </p:nvSpPr>
        <p:spPr>
          <a:xfrm>
            <a:off x="2874292" y="3347172"/>
            <a:ext cx="2209800" cy="584775"/>
          </a:xfrm>
          <a:prstGeom prst="rect">
            <a:avLst/>
          </a:prstGeom>
          <a:noFill/>
        </p:spPr>
        <p:txBody>
          <a:bodyPr wrap="square" rtlCol="0">
            <a:spAutoFit/>
          </a:bodyPr>
          <a:lstStyle/>
          <a:p>
            <a:pPr algn="ctr"/>
            <a:r>
              <a:rPr lang="en-US"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Novelty</a:t>
            </a:r>
            <a:endParaRPr lang="en-US" sz="32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6" name="TextBox 5"/>
          <p:cNvSpPr txBox="1"/>
          <p:nvPr/>
        </p:nvSpPr>
        <p:spPr>
          <a:xfrm>
            <a:off x="457200" y="3962400"/>
            <a:ext cx="7924800" cy="2954655"/>
          </a:xfrm>
          <a:prstGeom prst="rect">
            <a:avLst/>
          </a:prstGeom>
          <a:noFill/>
        </p:spPr>
        <p:txBody>
          <a:bodyPr wrap="square" rtlCol="0">
            <a:spAutoFit/>
          </a:bodyPr>
          <a:lstStyle/>
          <a:p>
            <a:r>
              <a:rPr lang="en-US" dirty="0" smtClean="0"/>
              <a:t>-New, unusual, unique</a:t>
            </a:r>
          </a:p>
          <a:p>
            <a:endParaRPr lang="en-US" dirty="0" smtClean="0"/>
          </a:p>
          <a:p>
            <a:r>
              <a:rPr lang="en-US" dirty="0" smtClean="0"/>
              <a:t>-Incorporate original interpretations of existing information by utilizing their personal views and interests. </a:t>
            </a:r>
          </a:p>
          <a:p>
            <a:endParaRPr lang="en-US" dirty="0" smtClean="0"/>
          </a:p>
          <a:p>
            <a:r>
              <a:rPr lang="en-US" dirty="0" smtClean="0"/>
              <a:t>-Allow students to construct unique and individualized meaning of the structure or concept allowing innovations and re-creations of old systems and ideas. </a:t>
            </a:r>
          </a:p>
          <a:p>
            <a:pPr algn="ctr"/>
            <a:r>
              <a:rPr lang="en-US" sz="2400" b="1" dirty="0" smtClean="0"/>
              <a:t>We want to encourage their uniqueness </a:t>
            </a:r>
          </a:p>
          <a:p>
            <a:endParaRPr lang="en-US" dirty="0" smtClean="0"/>
          </a:p>
          <a:p>
            <a:endParaRPr lang="en-US" dirty="0"/>
          </a:p>
        </p:txBody>
      </p:sp>
    </p:spTree>
    <p:extLst>
      <p:ext uri="{BB962C8B-B14F-4D97-AF65-F5344CB8AC3E}">
        <p14:creationId xmlns:p14="http://schemas.microsoft.com/office/powerpoint/2010/main" val="16625369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1" y="228600"/>
            <a:ext cx="8534400" cy="76944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Differentiation/Modifications</a:t>
            </a:r>
            <a:endParaRPr lang="en-US" sz="4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TextBox 2"/>
          <p:cNvSpPr txBox="1"/>
          <p:nvPr/>
        </p:nvSpPr>
        <p:spPr>
          <a:xfrm>
            <a:off x="381001" y="1371600"/>
            <a:ext cx="8382000" cy="4524315"/>
          </a:xfrm>
          <a:prstGeom prst="rect">
            <a:avLst/>
          </a:prstGeom>
          <a:noFill/>
        </p:spPr>
        <p:txBody>
          <a:bodyPr wrap="square" rtlCol="0">
            <a:spAutoFit/>
          </a:bodyPr>
          <a:lstStyle/>
          <a:p>
            <a:r>
              <a:rPr lang="en-US" sz="2400" dirty="0" smtClean="0"/>
              <a:t>Our G.A.T.E. and Seminar  classes integrate blended technology, and multidisciplinary problem solving  to inspire all students to realize and achieve their optimal potential and become productive citizens of a global society. Our site  offers a variety of unique and individualized experiences articulated across the three grade levels, to prepare our students to comport themselves well before both large and small groups. </a:t>
            </a:r>
            <a:r>
              <a:rPr lang="en-US" sz="2400" b="1" dirty="0" smtClean="0"/>
              <a:t>Curriculum compacting</a:t>
            </a:r>
            <a:r>
              <a:rPr lang="en-US" sz="2400" dirty="0" smtClean="0"/>
              <a:t>, </a:t>
            </a:r>
            <a:r>
              <a:rPr lang="en-US" sz="2400" b="1" dirty="0" smtClean="0"/>
              <a:t>tiered lessons</a:t>
            </a:r>
            <a:r>
              <a:rPr lang="en-US" sz="2400" dirty="0" smtClean="0"/>
              <a:t>, </a:t>
            </a:r>
            <a:r>
              <a:rPr lang="en-US" sz="2400" b="1" dirty="0" smtClean="0"/>
              <a:t>Socratic Seminars </a:t>
            </a:r>
            <a:r>
              <a:rPr lang="en-US" sz="2400" dirty="0" smtClean="0"/>
              <a:t>using </a:t>
            </a:r>
            <a:r>
              <a:rPr lang="en-US" sz="2400" b="1" dirty="0" smtClean="0"/>
              <a:t>Kohlberg’s Moral Dilemmas</a:t>
            </a:r>
            <a:r>
              <a:rPr lang="en-US" sz="2400" dirty="0" smtClean="0"/>
              <a:t>,</a:t>
            </a:r>
            <a:r>
              <a:rPr lang="en-US" sz="2400" b="1" dirty="0" smtClean="0"/>
              <a:t> </a:t>
            </a:r>
            <a:r>
              <a:rPr lang="en-US" sz="2400" dirty="0" smtClean="0"/>
              <a:t>and </a:t>
            </a:r>
            <a:r>
              <a:rPr lang="en-US" sz="2400" b="1" dirty="0" smtClean="0"/>
              <a:t>Hilda </a:t>
            </a:r>
            <a:r>
              <a:rPr lang="en-US" sz="2400" b="1" dirty="0" err="1" smtClean="0"/>
              <a:t>Taba’s</a:t>
            </a:r>
            <a:r>
              <a:rPr lang="en-US" sz="2400" b="1" dirty="0" smtClean="0"/>
              <a:t> inductive thinking strategies, </a:t>
            </a:r>
            <a:r>
              <a:rPr lang="en-US" sz="2400" dirty="0" smtClean="0"/>
              <a:t>all offer students  identified as  G.A.T.E and Seminar an opportunity to personalize and make meaning within the Common Core curriculum.</a:t>
            </a:r>
            <a:endParaRPr lang="en-US" sz="2400" dirty="0"/>
          </a:p>
        </p:txBody>
      </p:sp>
    </p:spTree>
    <p:extLst>
      <p:ext uri="{BB962C8B-B14F-4D97-AF65-F5344CB8AC3E}">
        <p14:creationId xmlns:p14="http://schemas.microsoft.com/office/powerpoint/2010/main" val="15952234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437</Words>
  <Application>Microsoft Office PowerPoint</Application>
  <PresentationFormat>On-screen Show (4:3)</PresentationFormat>
  <Paragraphs>30</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Standley Middle School</vt:lpstr>
      <vt:lpstr>PowerPoint Presentation</vt:lpstr>
      <vt:lpstr>PowerPoint Presentation</vt:lpstr>
      <vt:lpstr>PowerPoint Presentation</vt:lpstr>
      <vt:lpstr>PowerPoint Presentation</vt:lpstr>
    </vt:vector>
  </TitlesOfParts>
  <Company>San Diego Unified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Standley Middle School</dc:title>
  <dc:creator>Juergens Maire</dc:creator>
  <cp:lastModifiedBy>Juergens Maire</cp:lastModifiedBy>
  <cp:revision>11</cp:revision>
  <dcterms:created xsi:type="dcterms:W3CDTF">2015-09-28T21:21:21Z</dcterms:created>
  <dcterms:modified xsi:type="dcterms:W3CDTF">2017-05-24T23:44:37Z</dcterms:modified>
</cp:coreProperties>
</file>